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92" r:id="rId3"/>
    <p:sldId id="294" r:id="rId4"/>
    <p:sldId id="295" r:id="rId5"/>
    <p:sldId id="296" r:id="rId6"/>
    <p:sldId id="297" r:id="rId7"/>
    <p:sldId id="288" r:id="rId8"/>
    <p:sldId id="289" r:id="rId9"/>
    <p:sldId id="290" r:id="rId10"/>
    <p:sldId id="293" r:id="rId11"/>
  </p:sldIdLst>
  <p:sldSz cx="12192000" cy="6858000"/>
  <p:notesSz cx="6858000" cy="9144000"/>
  <p:embeddedFontLst>
    <p:embeddedFont>
      <p:font typeface="Verdana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7e644330f6_0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7e644330f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7e644330f6_0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7e644330f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7e644330f6_0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7e644330f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7e644330f6_0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7e644330f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7e644330f6_0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7e644330f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7e644330f6_0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7e644330f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7e644330f6_0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7e644330f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7e644330f6_0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7e644330f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7e644330f6_0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7e644330f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1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87" name="Google Shape;87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59551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6553200" y="990600"/>
            <a:ext cx="5298000" cy="4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o-RO" sz="4000" b="1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/>
                <a:sym typeface="Verdana"/>
              </a:rPr>
              <a:t>VIZIUNE </a:t>
            </a:r>
          </a:p>
          <a:p>
            <a:pPr lvl="0" algn="ctr"/>
            <a:r>
              <a:rPr lang="ro-RO" sz="4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/>
                <a:sym typeface="Verdana"/>
              </a:rPr>
              <a:t>ȘI STRATEGIE</a:t>
            </a:r>
            <a:endParaRPr lang="ro-RO" sz="4000" b="1" i="0" u="none" strike="noStrike" cap="none" dirty="0" smtClean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/>
              <a:sym typeface="Verdana"/>
            </a:endParaRPr>
          </a:p>
          <a:p>
            <a:pPr lvl="0" algn="ctr"/>
            <a:r>
              <a:rPr lang="ro-RO" sz="4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/>
                <a:sym typeface="Verdana"/>
              </a:rPr>
              <a:t>ORGANIZAȚIA NAȚIONALĂ CERCETAȘII ROMÂNIEI </a:t>
            </a:r>
          </a:p>
          <a:p>
            <a:pPr algn="ctr"/>
            <a:r>
              <a:rPr lang="ro-RO" sz="4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/>
                <a:sym typeface="Verdana"/>
              </a:rPr>
              <a:t>2029</a:t>
            </a:r>
            <a:endParaRPr lang="ro-RO" sz="40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/>
              <a:sym typeface="Verdana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9525000" y="6016450"/>
            <a:ext cx="2328797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 smtClean="0">
                <a:solidFill>
                  <a:srgbClr val="F6B450"/>
                </a:solidFill>
                <a:latin typeface="Verdana"/>
                <a:ea typeface="Verdana"/>
                <a:cs typeface="Verdana"/>
                <a:sym typeface="Verdana"/>
              </a:rPr>
              <a:t>09.04.2024 </a:t>
            </a:r>
            <a:r>
              <a:rPr lang="en-US" sz="1800" b="0" i="0" u="none" strike="noStrike" cap="none" dirty="0" smtClean="0">
                <a:solidFill>
                  <a:srgbClr val="F6B450"/>
                </a:solidFill>
                <a:latin typeface="Verdana"/>
                <a:ea typeface="Verdana"/>
                <a:cs typeface="Verdana"/>
                <a:sym typeface="Verdana"/>
              </a:rPr>
              <a:t>| CD</a:t>
            </a:r>
            <a:endParaRPr sz="1800" dirty="0">
              <a:solidFill>
                <a:srgbClr val="F6B4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58712"/>
            <a:ext cx="344425" cy="6705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/>
          <p:nvPr/>
        </p:nvSpPr>
        <p:spPr>
          <a:xfrm>
            <a:off x="637025" y="6307575"/>
            <a:ext cx="659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b="1" dirty="0" smtClean="0">
                <a:solidFill>
                  <a:srgbClr val="141B4D"/>
                </a:solidFill>
                <a:latin typeface="Verdana"/>
                <a:ea typeface="Verdana"/>
                <a:cs typeface="Verdana"/>
                <a:sym typeface="Verdana"/>
              </a:rPr>
              <a:t>CERCETAȘII ROMÂNIEI | </a:t>
            </a:r>
            <a:r>
              <a:rPr lang="en-US" sz="1600" dirty="0" err="1" smtClean="0">
                <a:solidFill>
                  <a:srgbClr val="F6B450"/>
                </a:solidFill>
                <a:latin typeface="Verdana"/>
                <a:ea typeface="Verdana"/>
                <a:cs typeface="Verdana"/>
                <a:sym typeface="Verdana"/>
              </a:rPr>
              <a:t>Viziune</a:t>
            </a:r>
            <a:r>
              <a:rPr lang="en-US" sz="1600" dirty="0" smtClean="0">
                <a:solidFill>
                  <a:srgbClr val="F6B450"/>
                </a:solidFill>
                <a:latin typeface="Verdana"/>
                <a:ea typeface="Verdana"/>
                <a:cs typeface="Verdana"/>
                <a:sym typeface="Verdana"/>
              </a:rPr>
              <a:t> ONCR 2029</a:t>
            </a:r>
            <a:endParaRPr lang="en-US" sz="1600" dirty="0">
              <a:solidFill>
                <a:srgbClr val="F6B4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3" name="Google Shape;27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6374" y="606552"/>
            <a:ext cx="1456946" cy="1036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/>
          <p:cNvSpPr/>
          <p:nvPr/>
        </p:nvSpPr>
        <p:spPr>
          <a:xfrm>
            <a:off x="0" y="2057400"/>
            <a:ext cx="23622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/>
              <a:t>Organizație </a:t>
            </a:r>
            <a:r>
              <a:rPr lang="vi-VN" sz="2000" b="1" dirty="0" smtClean="0"/>
              <a:t>sustenabilă, adaptabilă și modernă</a:t>
            </a:r>
            <a:endParaRPr lang="ro-RO" sz="2000" b="1" dirty="0" smtClean="0"/>
          </a:p>
          <a:p>
            <a:pPr algn="ctr"/>
            <a:r>
              <a:rPr lang="ro-RO" sz="2000" b="1" dirty="0" smtClean="0"/>
              <a:t>(II)</a:t>
            </a:r>
            <a:endParaRPr lang="en-GB" sz="2000" b="1" dirty="0"/>
          </a:p>
        </p:txBody>
      </p:sp>
      <p:sp>
        <p:nvSpPr>
          <p:cNvPr id="17" name="Google Shape;274;p34"/>
          <p:cNvSpPr txBox="1"/>
          <p:nvPr/>
        </p:nvSpPr>
        <p:spPr>
          <a:xfrm>
            <a:off x="381000" y="152400"/>
            <a:ext cx="792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o-RO" sz="3000" b="1" dirty="0" smtClean="0">
                <a:ea typeface="Verdana" panose="020B0604030504040204" pitchFamily="34" charset="0"/>
              </a:rPr>
              <a:t>Obiective și actiuni strategice ONCR 2029</a:t>
            </a:r>
            <a:endParaRPr lang="en-US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38400" y="829734"/>
          <a:ext cx="9677400" cy="5418666"/>
        </p:xfrm>
        <a:graphic>
          <a:graphicData uri="http://schemas.openxmlformats.org/drawingml/2006/table">
            <a:tbl>
              <a:tblPr/>
              <a:tblGrid>
                <a:gridCol w="1935481"/>
                <a:gridCol w="7741919"/>
              </a:tblGrid>
              <a:tr h="59833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vi-VN" sz="1200" b="0">
                          <a:latin typeface="Verdana"/>
                        </a:rPr>
                        <a:t>OS3.3: Cuantificarea impactului Cercetășiei</a:t>
                      </a:r>
                    </a:p>
                  </a:txBody>
                  <a:tcPr marL="25211" marR="25211" marT="16807" marB="1680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sz="1200" b="0">
                          <a:latin typeface="Verdana"/>
                        </a:rPr>
                        <a:t>A3.3.1 Dezvoltarea și implementarea unui sistem pentru măsurarea impactului Cercetășiei la nivel individual, pentru membrii organizației</a:t>
                      </a:r>
                    </a:p>
                  </a:txBody>
                  <a:tcPr marL="25211" marR="25211" marT="16807" marB="1680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5983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sz="1200" b="0">
                          <a:latin typeface="Verdana"/>
                        </a:rPr>
                        <a:t>A3.3.2 Dezvoltarea și implementarea unui sistem pentru măsurarea impactului Cercetășiei la nivelul comunității unde există Centre Locale</a:t>
                      </a:r>
                    </a:p>
                  </a:txBody>
                  <a:tcPr marL="25211" marR="25211" marT="16807" marB="1680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5983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sz="1200" b="0">
                          <a:latin typeface="Verdana"/>
                        </a:rPr>
                        <a:t>A3.3.3 Dezvoltarea și implementarea unui sistem pentru măsurarea impactului Cercetășiei la nivelul societății din România</a:t>
                      </a:r>
                    </a:p>
                  </a:txBody>
                  <a:tcPr marL="25211" marR="25211" marT="16807" marB="1680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5983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>
                          <a:latin typeface="Verdana"/>
                        </a:rPr>
                        <a:t>OS3.4: Crearea și menținerea unor contexte sigure</a:t>
                      </a:r>
                    </a:p>
                  </a:txBody>
                  <a:tcPr marL="25211" marR="25211" marT="16807" marB="1680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sz="1200" b="0">
                          <a:latin typeface="Verdana"/>
                        </a:rPr>
                        <a:t>A3.4.1 Aplicarea politicii și procedurilor Safe from Harm în toate structurile, la toate nivelurile, pentru toți membrii și toți partenerii</a:t>
                      </a:r>
                    </a:p>
                  </a:txBody>
                  <a:tcPr marL="25211" marR="25211" marT="16807" marB="1680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5983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sz="1200" b="0">
                          <a:latin typeface="Verdana"/>
                        </a:rPr>
                        <a:t/>
                      </a:r>
                      <a:br>
                        <a:rPr lang="vi-VN" sz="1200" b="0">
                          <a:latin typeface="Verdana"/>
                        </a:rPr>
                      </a:br>
                      <a:r>
                        <a:rPr lang="vi-VN" sz="1200" b="0">
                          <a:latin typeface="Verdana"/>
                        </a:rPr>
                        <a:t>A3.4.2 Crearea unui mecanism pentru a asigura securitatea operațională a organizației și protecția datelor</a:t>
                      </a:r>
                    </a:p>
                  </a:txBody>
                  <a:tcPr marL="25211" marR="25211" marT="16807" marB="1680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1856">
                <a:tc rowSpan="5">
                  <a:txBody>
                    <a:bodyPr/>
                    <a:lstStyle/>
                    <a:p>
                      <a:pPr rtl="0" fontAlgn="ctr"/>
                      <a:r>
                        <a:rPr lang="en-GB" sz="1200" b="0">
                          <a:latin typeface="Verdana"/>
                        </a:rPr>
                        <a:t>O3.5: Dezvoltarea și susținerea resurselor umane în organizație</a:t>
                      </a:r>
                    </a:p>
                  </a:txBody>
                  <a:tcPr marL="25211" marR="25211" marT="16807" marB="1680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t-IT" sz="1200" b="0">
                          <a:latin typeface="Verdana"/>
                        </a:rPr>
                        <a:t>A3.5.1 Crearea și implementarea unei politici de diversitate </a:t>
                      </a:r>
                    </a:p>
                  </a:txBody>
                  <a:tcPr marL="25211" marR="25211" marT="16807" marB="1680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5983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sz="1200" b="0">
                          <a:latin typeface="Verdana"/>
                        </a:rPr>
                        <a:t>AS.3.5.2 Crearea și implementarea Politicii pentru Adulți în Cercetășie</a:t>
                      </a:r>
                      <a:br>
                        <a:rPr lang="vi-VN" sz="1200" b="0">
                          <a:latin typeface="Verdana"/>
                        </a:rPr>
                      </a:br>
                      <a:endParaRPr lang="vi-VN" sz="1200" b="0">
                        <a:latin typeface="Verdana"/>
                      </a:endParaRPr>
                    </a:p>
                  </a:txBody>
                  <a:tcPr marL="25211" marR="25211" marT="16807" marB="1680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5983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sz="1200" b="0">
                          <a:latin typeface="Verdana"/>
                        </a:rPr>
                        <a:t>AS. 3.5.3 Identificarea și pilotarea unor noi modalități de voluntariat, care să se plieze pe viața adultului în societatea modernă.</a:t>
                      </a:r>
                    </a:p>
                  </a:txBody>
                  <a:tcPr marL="25211" marR="25211" marT="16807" marB="1680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4100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sz="1200" b="0">
                          <a:latin typeface="Verdana"/>
                        </a:rPr>
                        <a:t>AS 3.5.4 Implementarea sistemului de management al voluntarilor și aplicarea lui la toate nivelurile organizației</a:t>
                      </a:r>
                    </a:p>
                  </a:txBody>
                  <a:tcPr marL="25211" marR="25211" marT="16807" marB="1680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5983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sz="1200" b="0" dirty="0">
                          <a:latin typeface="Verdana"/>
                        </a:rPr>
                        <a:t>AS. 3.5.5 Crearea și implementarea unui mecanism de recunoaștere a celor ce contribuie la dezvoltarea cercetășiei</a:t>
                      </a:r>
                    </a:p>
                  </a:txBody>
                  <a:tcPr marL="25211" marR="25211" marT="16807" marB="1680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58712"/>
            <a:ext cx="344425" cy="6705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/>
          <p:nvPr/>
        </p:nvSpPr>
        <p:spPr>
          <a:xfrm>
            <a:off x="637025" y="6307575"/>
            <a:ext cx="659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b="1" dirty="0" smtClean="0">
                <a:solidFill>
                  <a:srgbClr val="141B4D"/>
                </a:solidFill>
                <a:latin typeface="Verdana"/>
                <a:ea typeface="Verdana"/>
                <a:cs typeface="Verdana"/>
                <a:sym typeface="Verdana"/>
              </a:rPr>
              <a:t>CERCETAȘII ROMÂNIEI | </a:t>
            </a:r>
            <a:r>
              <a:rPr lang="en-US" sz="1600" dirty="0" err="1" smtClean="0">
                <a:solidFill>
                  <a:srgbClr val="F6B450"/>
                </a:solidFill>
                <a:latin typeface="Verdana"/>
                <a:ea typeface="Verdana"/>
                <a:cs typeface="Verdana"/>
                <a:sym typeface="Verdana"/>
              </a:rPr>
              <a:t>Viziune</a:t>
            </a:r>
            <a:r>
              <a:rPr lang="en-US" sz="1600" dirty="0" smtClean="0">
                <a:solidFill>
                  <a:srgbClr val="F6B450"/>
                </a:solidFill>
                <a:latin typeface="Verdana"/>
                <a:ea typeface="Verdana"/>
                <a:cs typeface="Verdana"/>
                <a:sym typeface="Verdana"/>
              </a:rPr>
              <a:t> ONCR 2029</a:t>
            </a:r>
            <a:endParaRPr lang="en-US" sz="1600" dirty="0">
              <a:solidFill>
                <a:srgbClr val="F6B4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3" name="Google Shape;27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6374" y="606552"/>
            <a:ext cx="1456946" cy="10363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4"/>
          <p:cNvSpPr txBox="1"/>
          <p:nvPr/>
        </p:nvSpPr>
        <p:spPr>
          <a:xfrm>
            <a:off x="1828800" y="457200"/>
            <a:ext cx="792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o-RO" sz="3000" b="1" dirty="0" smtClean="0">
                <a:ea typeface="Verdana" panose="020B0604030504040204" pitchFamily="34" charset="0"/>
              </a:rPr>
              <a:t>Viziune ONCR 2029</a:t>
            </a:r>
            <a:endParaRPr lang="en-US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524000"/>
            <a:ext cx="1082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b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Cercetășia</a:t>
            </a:r>
            <a:r>
              <a:rPr lang="vi-VN" sz="30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vi-VN" sz="3000" dirty="0" smtClean="0">
                <a:latin typeface="Verdana" pitchFamily="34" charset="0"/>
                <a:ea typeface="Verdana" pitchFamily="34" charset="0"/>
              </a:rPr>
              <a:t>este 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o mișcare a tinerilor</a:t>
            </a:r>
            <a:r>
              <a:rPr lang="vi-VN" sz="3000" dirty="0" smtClean="0">
                <a:latin typeface="Verdana" pitchFamily="34" charset="0"/>
                <a:ea typeface="Verdana" pitchFamily="34" charset="0"/>
              </a:rPr>
              <a:t>, reprezentată în toată România, care are </a:t>
            </a:r>
            <a:r>
              <a:rPr lang="vi-VN" sz="3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impact la nivel </a:t>
            </a:r>
            <a:r>
              <a:rPr lang="ro-RO" sz="3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individual </a:t>
            </a:r>
            <a:r>
              <a:rPr lang="vi-VN" sz="3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și în comunitate.</a:t>
            </a:r>
          </a:p>
          <a:p>
            <a:pPr algn="ctr"/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Programele </a:t>
            </a:r>
            <a:r>
              <a:rPr lang="vi-VN" sz="3000" dirty="0" smtClean="0">
                <a:latin typeface="Verdana" pitchFamily="34" charset="0"/>
                <a:ea typeface="Verdana" pitchFamily="34" charset="0"/>
              </a:rPr>
              <a:t>noastre sunt </a:t>
            </a:r>
            <a:r>
              <a:rPr lang="vi-VN" sz="3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relevante</a:t>
            </a:r>
            <a:r>
              <a:rPr lang="vi-VN" sz="3000" dirty="0" smtClean="0">
                <a:latin typeface="Verdana" pitchFamily="34" charset="0"/>
                <a:ea typeface="Verdana" pitchFamily="34" charset="0"/>
              </a:rPr>
              <a:t>, pregătesc copiii și tinerii pentru viață, sunt susținute de </a:t>
            </a:r>
            <a:r>
              <a:rPr lang="vi-VN" sz="3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cercetași adulți pregătiți</a:t>
            </a:r>
            <a:r>
              <a:rPr lang="vi-VN" sz="3000" b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vi-VN" sz="3000" dirty="0" smtClean="0">
                <a:latin typeface="Verdana" pitchFamily="34" charset="0"/>
                <a:ea typeface="Verdana" pitchFamily="34" charset="0"/>
              </a:rPr>
              <a:t>și de o 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organizație </a:t>
            </a:r>
            <a:r>
              <a:rPr lang="vi-VN" sz="3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sustenabilă</a:t>
            </a:r>
            <a:r>
              <a:rPr lang="ro-RO" sz="3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, adaptabilă </a:t>
            </a:r>
            <a:r>
              <a:rPr lang="vi-VN" sz="3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și modernă </a:t>
            </a:r>
            <a:r>
              <a:rPr lang="vi-VN" sz="3000" dirty="0" smtClean="0">
                <a:latin typeface="Verdana" pitchFamily="34" charset="0"/>
                <a:ea typeface="Verdana" pitchFamily="34" charset="0"/>
              </a:rPr>
              <a:t>care valorizează și amplifică potențialul voluntarilor ei.</a:t>
            </a:r>
            <a:endParaRPr lang="en-GB" sz="30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58712"/>
            <a:ext cx="344425" cy="6705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/>
          <p:nvPr/>
        </p:nvSpPr>
        <p:spPr>
          <a:xfrm>
            <a:off x="637025" y="6307575"/>
            <a:ext cx="659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b="1" dirty="0" smtClean="0">
                <a:solidFill>
                  <a:srgbClr val="141B4D"/>
                </a:solidFill>
                <a:latin typeface="Verdana"/>
                <a:ea typeface="Verdana"/>
                <a:cs typeface="Verdana"/>
                <a:sym typeface="Verdana"/>
              </a:rPr>
              <a:t>CERCETAȘII ROMÂNIEI | </a:t>
            </a:r>
            <a:r>
              <a:rPr lang="en-US" sz="1600" dirty="0" err="1" smtClean="0">
                <a:solidFill>
                  <a:srgbClr val="F6B450"/>
                </a:solidFill>
                <a:latin typeface="Verdana"/>
                <a:ea typeface="Verdana"/>
                <a:cs typeface="Verdana"/>
                <a:sym typeface="Verdana"/>
              </a:rPr>
              <a:t>Viziune</a:t>
            </a:r>
            <a:r>
              <a:rPr lang="en-US" sz="1600" dirty="0" smtClean="0">
                <a:solidFill>
                  <a:srgbClr val="F6B450"/>
                </a:solidFill>
                <a:latin typeface="Verdana"/>
                <a:ea typeface="Verdana"/>
                <a:cs typeface="Verdana"/>
                <a:sym typeface="Verdana"/>
              </a:rPr>
              <a:t> ONCR 2029</a:t>
            </a:r>
            <a:endParaRPr lang="en-US" sz="1600" dirty="0">
              <a:solidFill>
                <a:srgbClr val="F6B4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3" name="Google Shape;27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6374" y="606552"/>
            <a:ext cx="1456946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Tromppy\Downloads\100005203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58712"/>
            <a:ext cx="344425" cy="6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6374" y="606552"/>
            <a:ext cx="1456946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Tromppy\Downloads\100005204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0"/>
            <a:ext cx="6781800" cy="6781800"/>
          </a:xfrm>
          <a:prstGeom prst="rect">
            <a:avLst/>
          </a:prstGeom>
          <a:noFill/>
        </p:spPr>
      </p:pic>
      <p:pic>
        <p:nvPicPr>
          <p:cNvPr id="2051" name="Picture 3" descr="C:\Users\Tromppy\Desktop\logo-oncr-jpg-605c5cb220e97097880269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5304544"/>
            <a:ext cx="4191000" cy="135239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96200" y="2286000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/>
                <a:sym typeface="Verdana"/>
              </a:rPr>
              <a:t>STRATEGIE</a:t>
            </a:r>
          </a:p>
          <a:p>
            <a:pPr lvl="0" algn="ctr"/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/>
                <a:sym typeface="Verdana"/>
              </a:rPr>
              <a:t>ORGANIZAȚIA NAȚIONALĂ CERCETAȘII ROMÂNIEI </a:t>
            </a:r>
          </a:p>
          <a:p>
            <a:pPr algn="ctr"/>
            <a:r>
              <a:rPr lang="ro-RO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/>
                <a:sym typeface="Verdana"/>
              </a:rPr>
              <a:t>2029</a:t>
            </a:r>
            <a:endParaRPr lang="ro-RO" sz="20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/>
              <a:sym typeface="Verdan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58712"/>
            <a:ext cx="344425" cy="6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6374" y="606552"/>
            <a:ext cx="1456946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Tromppy\Desktop\logo-oncr-jpg-605c5cb220e9709788026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304544"/>
            <a:ext cx="4191000" cy="1352397"/>
          </a:xfrm>
          <a:prstGeom prst="rect">
            <a:avLst/>
          </a:prstGeom>
          <a:noFill/>
        </p:spPr>
      </p:pic>
      <p:pic>
        <p:nvPicPr>
          <p:cNvPr id="3074" name="Picture 2" descr="C:\Users\Tromppy\Downloads\100005204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0"/>
            <a:ext cx="6858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96200" y="2286000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/>
                <a:sym typeface="Verdana"/>
              </a:rPr>
              <a:t>STRATEGIE</a:t>
            </a:r>
          </a:p>
          <a:p>
            <a:pPr lvl="0" algn="ctr"/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/>
                <a:sym typeface="Verdana"/>
              </a:rPr>
              <a:t>ORGANIZAȚIA NAȚIONALĂ CERCETAȘII ROMÂNIEI </a:t>
            </a:r>
          </a:p>
          <a:p>
            <a:pPr algn="ctr"/>
            <a:r>
              <a:rPr lang="ro-RO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/>
                <a:sym typeface="Verdana"/>
              </a:rPr>
              <a:t>2029</a:t>
            </a:r>
            <a:endParaRPr lang="ro-RO" sz="20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/>
              <a:sym typeface="Verdan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58712"/>
            <a:ext cx="344425" cy="6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6374" y="606552"/>
            <a:ext cx="1456946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Tromppy\Desktop\logo-oncr-jpg-605c5cb220e9709788026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304544"/>
            <a:ext cx="4191000" cy="1352397"/>
          </a:xfrm>
          <a:prstGeom prst="rect">
            <a:avLst/>
          </a:prstGeom>
          <a:noFill/>
        </p:spPr>
      </p:pic>
      <p:pic>
        <p:nvPicPr>
          <p:cNvPr id="4098" name="Picture 2" descr="C:\Users\Tromppy\Downloads\100005203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0"/>
            <a:ext cx="6858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96200" y="2286000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/>
                <a:sym typeface="Verdana"/>
              </a:rPr>
              <a:t>STRATEGIE</a:t>
            </a:r>
          </a:p>
          <a:p>
            <a:pPr lvl="0" algn="ctr"/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/>
                <a:sym typeface="Verdana"/>
              </a:rPr>
              <a:t>ORGANIZAȚIA NAȚIONALĂ CERCETAȘII ROMÂNIEI </a:t>
            </a:r>
          </a:p>
          <a:p>
            <a:pPr algn="ctr"/>
            <a:r>
              <a:rPr lang="ro-RO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/>
                <a:sym typeface="Verdana"/>
              </a:rPr>
              <a:t>2029</a:t>
            </a:r>
            <a:endParaRPr lang="ro-RO" sz="20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/>
              <a:sym typeface="Verdan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58712"/>
            <a:ext cx="344425" cy="6705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/>
          <p:nvPr/>
        </p:nvSpPr>
        <p:spPr>
          <a:xfrm>
            <a:off x="637025" y="6307575"/>
            <a:ext cx="659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b="1" dirty="0" smtClean="0">
                <a:solidFill>
                  <a:srgbClr val="141B4D"/>
                </a:solidFill>
                <a:latin typeface="Verdana"/>
                <a:ea typeface="Verdana"/>
                <a:cs typeface="Verdana"/>
                <a:sym typeface="Verdana"/>
              </a:rPr>
              <a:t>CERCETAȘII ROMÂNIEI | </a:t>
            </a:r>
            <a:r>
              <a:rPr lang="en-US" sz="1600" dirty="0" smtClean="0">
                <a:solidFill>
                  <a:srgbClr val="F6B4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 smtClean="0">
                <a:solidFill>
                  <a:srgbClr val="F6B450"/>
                </a:solidFill>
                <a:latin typeface="Verdana"/>
                <a:ea typeface="Verdana"/>
                <a:cs typeface="Verdana"/>
                <a:sym typeface="Verdana"/>
              </a:rPr>
              <a:t>Viziune</a:t>
            </a:r>
            <a:r>
              <a:rPr lang="en-US" sz="1600" dirty="0" smtClean="0">
                <a:solidFill>
                  <a:srgbClr val="F6B450"/>
                </a:solidFill>
                <a:latin typeface="Verdana"/>
                <a:ea typeface="Verdana"/>
                <a:cs typeface="Verdana"/>
                <a:sym typeface="Verdana"/>
              </a:rPr>
              <a:t> ONCR 2029</a:t>
            </a:r>
            <a:endParaRPr lang="en-US" sz="1600" dirty="0">
              <a:solidFill>
                <a:srgbClr val="F6B4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3" name="Google Shape;27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6374" y="606552"/>
            <a:ext cx="1456946" cy="10363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4"/>
          <p:cNvSpPr txBox="1"/>
          <p:nvPr/>
        </p:nvSpPr>
        <p:spPr>
          <a:xfrm>
            <a:off x="381000" y="152400"/>
            <a:ext cx="792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o-RO" sz="3000" b="1" dirty="0" smtClean="0">
                <a:ea typeface="Verdana" panose="020B0604030504040204" pitchFamily="34" charset="0"/>
              </a:rPr>
              <a:t>Obiective și actiuni strategice ONCR 2029</a:t>
            </a:r>
            <a:endParaRPr lang="en-US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" y="2362200"/>
            <a:ext cx="1752600" cy="1752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/>
              <a:t>Mișcare a tinerilor</a:t>
            </a:r>
            <a:endParaRPr lang="en-GB" sz="20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28800" y="907963"/>
          <a:ext cx="9982200" cy="5220797"/>
        </p:xfrm>
        <a:graphic>
          <a:graphicData uri="http://schemas.openxmlformats.org/drawingml/2006/table">
            <a:tbl>
              <a:tblPr/>
              <a:tblGrid>
                <a:gridCol w="1996441"/>
                <a:gridCol w="7985759"/>
              </a:tblGrid>
              <a:tr h="544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dirty="0">
                          <a:latin typeface="Verdana"/>
                        </a:rPr>
                        <a:t>Obiective strategice (OS) pentru DS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900" b="1">
                          <a:latin typeface="Verdana"/>
                        </a:rPr>
                        <a:t>Acțiune strategică (A) 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78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vi-VN" sz="1000" b="0">
                          <a:latin typeface="Verdana"/>
                        </a:rPr>
                        <a:t>OS1.1: Implicarea activă și responsabilizarea tinerilor în Mișcarea Cercetășească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sz="1000" b="0">
                          <a:latin typeface="Verdana"/>
                        </a:rPr>
                        <a:t>A1.1.1 Identificarea și implementarea unui sistem intern care asigură implicarea tinerilor în toate nivelurile de luare de decizii ale organizației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307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sz="1000" b="0" dirty="0">
                          <a:latin typeface="Verdana"/>
                        </a:rPr>
                        <a:t>A1.1.2 Crearea și implementarea unei strategii de creștere pentru a mări dimensiunea organizației și numărul de cercetași tineri într-un mod organic, cu efecte de lungă durată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797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sz="1000" b="0">
                          <a:latin typeface="Verdana"/>
                        </a:rPr>
                        <a:t>A1.1.3 Crearea și implementarea de mecanisme de implicare și responsabilizare pentru tineri și participarea tinerilor cercetași în societate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28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sz="1000" b="0">
                          <a:latin typeface="Verdana"/>
                        </a:rPr>
                        <a:t>A1.1.4 Crearea și implementarea de mecanisme care asigură că cercetășia este o Mișcare incluzivă și diversă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7978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0" dirty="0">
                          <a:latin typeface="Verdana"/>
                        </a:rPr>
                        <a:t>OS1.2: Îmbunătățirea comunicării și a imaginii externe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sz="1000" b="0">
                          <a:latin typeface="Verdana"/>
                        </a:rPr>
                        <a:t>A1.2.1. Comunicare publică unitară și constantă a cercetășiei, a culturii și valorilor cercetășești în comunitățile unde există centre locale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797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sz="1000" b="0">
                          <a:latin typeface="Verdana"/>
                        </a:rPr>
                        <a:t>A1.2.2. Comunicare publică unitară și constantă a cercetășiei, a culturii și valorilor cercetășești din partea Organizației Naționale Cercetașii României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2884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000" b="0">
                          <a:latin typeface="Verdana"/>
                        </a:rPr>
                        <a:t>OS1.3: Crearea și menținerea de contexte organizate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sz="1000" b="0">
                          <a:latin typeface="Verdana"/>
                        </a:rPr>
                        <a:t>A1.3.1 Crearea unui sistem bottom-up (de jos în sus) pentru a organiza evenimente predictibile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28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sz="1000" b="0" dirty="0">
                          <a:solidFill>
                            <a:srgbClr val="1F1F1F"/>
                          </a:solidFill>
                          <a:latin typeface="Verdana"/>
                        </a:rPr>
                        <a:t>A1.3.2 </a:t>
                      </a:r>
                      <a:r>
                        <a:rPr lang="en-GB" sz="1000" b="0" dirty="0" err="1">
                          <a:solidFill>
                            <a:srgbClr val="1F1F1F"/>
                          </a:solidFill>
                          <a:latin typeface="Verdana"/>
                        </a:rPr>
                        <a:t>Organizarea</a:t>
                      </a:r>
                      <a:r>
                        <a:rPr lang="en-GB" sz="1000" b="0" dirty="0">
                          <a:solidFill>
                            <a:srgbClr val="1F1F1F"/>
                          </a:solidFill>
                          <a:latin typeface="Verdana"/>
                        </a:rPr>
                        <a:t> de </a:t>
                      </a:r>
                      <a:r>
                        <a:rPr lang="en-GB" sz="1000" b="0" dirty="0" err="1">
                          <a:solidFill>
                            <a:srgbClr val="1F1F1F"/>
                          </a:solidFill>
                          <a:latin typeface="Verdana"/>
                        </a:rPr>
                        <a:t>evenimente</a:t>
                      </a:r>
                      <a:r>
                        <a:rPr lang="en-GB" sz="1000" b="0" dirty="0">
                          <a:solidFill>
                            <a:srgbClr val="1F1F1F"/>
                          </a:solidFill>
                          <a:latin typeface="Verdana"/>
                        </a:rPr>
                        <a:t> / </a:t>
                      </a:r>
                      <a:r>
                        <a:rPr lang="en-GB" sz="1000" b="0" dirty="0" err="1">
                          <a:solidFill>
                            <a:srgbClr val="1F1F1F"/>
                          </a:solidFill>
                          <a:latin typeface="Verdana"/>
                        </a:rPr>
                        <a:t>proiecte</a:t>
                      </a:r>
                      <a:r>
                        <a:rPr lang="en-GB" sz="1000" b="0" dirty="0">
                          <a:solidFill>
                            <a:srgbClr val="1F1F1F"/>
                          </a:solidFill>
                          <a:latin typeface="Verdana"/>
                        </a:rPr>
                        <a:t> / </a:t>
                      </a:r>
                      <a:r>
                        <a:rPr lang="en-GB" sz="1000" b="0" dirty="0" err="1">
                          <a:solidFill>
                            <a:srgbClr val="1F1F1F"/>
                          </a:solidFill>
                          <a:latin typeface="Verdana"/>
                        </a:rPr>
                        <a:t>programe</a:t>
                      </a:r>
                      <a:r>
                        <a:rPr lang="en-GB" sz="1000" b="0" dirty="0">
                          <a:solidFill>
                            <a:srgbClr val="1F1F1F"/>
                          </a:solidFill>
                          <a:latin typeface="Verdana"/>
                        </a:rPr>
                        <a:t> cu </a:t>
                      </a:r>
                      <a:r>
                        <a:rPr lang="en-GB" sz="1000" b="0" dirty="0" err="1">
                          <a:solidFill>
                            <a:srgbClr val="1F1F1F"/>
                          </a:solidFill>
                          <a:latin typeface="Verdana"/>
                        </a:rPr>
                        <a:t>deschidere</a:t>
                      </a:r>
                      <a:r>
                        <a:rPr lang="en-GB" sz="1000" b="0" dirty="0">
                          <a:solidFill>
                            <a:srgbClr val="1F1F1F"/>
                          </a:solidFill>
                          <a:latin typeface="Verdana"/>
                        </a:rPr>
                        <a:t> </a:t>
                      </a:r>
                      <a:r>
                        <a:rPr lang="en-GB" sz="1000" b="0" dirty="0" err="1">
                          <a:solidFill>
                            <a:srgbClr val="1F1F1F"/>
                          </a:solidFill>
                          <a:latin typeface="Verdana"/>
                        </a:rPr>
                        <a:t>și</a:t>
                      </a:r>
                      <a:r>
                        <a:rPr lang="en-GB" sz="1000" b="0" dirty="0">
                          <a:solidFill>
                            <a:srgbClr val="1F1F1F"/>
                          </a:solidFill>
                          <a:latin typeface="Verdana"/>
                        </a:rPr>
                        <a:t> impact </a:t>
                      </a:r>
                      <a:r>
                        <a:rPr lang="en-GB" sz="1000" b="0" dirty="0" err="1">
                          <a:solidFill>
                            <a:srgbClr val="1F1F1F"/>
                          </a:solidFill>
                          <a:latin typeface="Verdana"/>
                        </a:rPr>
                        <a:t>în</a:t>
                      </a:r>
                      <a:r>
                        <a:rPr lang="en-GB" sz="1000" b="0" dirty="0">
                          <a:solidFill>
                            <a:srgbClr val="1F1F1F"/>
                          </a:solidFill>
                          <a:latin typeface="Verdana"/>
                        </a:rPr>
                        <a:t> </a:t>
                      </a:r>
                      <a:r>
                        <a:rPr lang="en-GB" sz="1000" b="0" dirty="0" err="1">
                          <a:solidFill>
                            <a:srgbClr val="1F1F1F"/>
                          </a:solidFill>
                          <a:latin typeface="Verdana"/>
                        </a:rPr>
                        <a:t>comunitate</a:t>
                      </a:r>
                      <a:endParaRPr lang="en-GB" sz="1000" b="0" dirty="0">
                        <a:solidFill>
                          <a:srgbClr val="1F1F1F"/>
                        </a:solidFill>
                        <a:latin typeface="Verdana"/>
                      </a:endParaRP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797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sz="1000" b="0">
                          <a:latin typeface="Verdana"/>
                        </a:rPr>
                        <a:t>A1.3.3 Crearea unui program multi-layered (local, regional, național) de identificare, recrutare și formare de persoane pentru organizare de evenimente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7978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0">
                          <a:latin typeface="Verdana"/>
                        </a:rPr>
                        <a:t>OS1.4: Advocacy și reprezentare externă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sz="1000" b="0">
                          <a:latin typeface="Verdana"/>
                        </a:rPr>
                        <a:t>A1.4.1 Crearea și implementarea unei strategii de advocacy pentru activitatea organizației și elementele conexe ei regăsite în comunitate 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78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sz="1000" b="0" dirty="0">
                          <a:latin typeface="Verdana"/>
                        </a:rPr>
                        <a:t>A1.4.2 Obținerea de recunoaștere locală externă</a:t>
                      </a:r>
                    </a:p>
                  </a:txBody>
                  <a:tcPr marL="20992" marR="20992" marT="13994" marB="1399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58712"/>
            <a:ext cx="344425" cy="6705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/>
          <p:nvPr/>
        </p:nvSpPr>
        <p:spPr>
          <a:xfrm>
            <a:off x="637025" y="6307575"/>
            <a:ext cx="659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b="1" dirty="0" smtClean="0">
                <a:solidFill>
                  <a:srgbClr val="141B4D"/>
                </a:solidFill>
                <a:latin typeface="Verdana"/>
                <a:ea typeface="Verdana"/>
                <a:cs typeface="Verdana"/>
                <a:sym typeface="Verdana"/>
              </a:rPr>
              <a:t>CERCETAȘII ROMÂNIEI | </a:t>
            </a:r>
            <a:r>
              <a:rPr lang="en-US" sz="1600" dirty="0" err="1" smtClean="0">
                <a:solidFill>
                  <a:srgbClr val="F6B450"/>
                </a:solidFill>
                <a:latin typeface="Verdana"/>
                <a:ea typeface="Verdana"/>
                <a:cs typeface="Verdana"/>
                <a:sym typeface="Verdana"/>
              </a:rPr>
              <a:t>Viziune</a:t>
            </a:r>
            <a:r>
              <a:rPr lang="en-US" sz="1600" dirty="0" smtClean="0">
                <a:solidFill>
                  <a:srgbClr val="F6B450"/>
                </a:solidFill>
                <a:latin typeface="Verdana"/>
                <a:ea typeface="Verdana"/>
                <a:cs typeface="Verdana"/>
                <a:sym typeface="Verdana"/>
              </a:rPr>
              <a:t> ONCR 2029</a:t>
            </a:r>
            <a:endParaRPr lang="en-US" sz="1600" dirty="0">
              <a:solidFill>
                <a:srgbClr val="F6B4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3" name="Google Shape;27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6374" y="606552"/>
            <a:ext cx="1456946" cy="1036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76200" y="2438400"/>
            <a:ext cx="2057400" cy="2057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/>
              <a:t>Programe relevante</a:t>
            </a:r>
            <a:endParaRPr lang="en-GB" sz="2000" b="1" dirty="0"/>
          </a:p>
        </p:txBody>
      </p:sp>
      <p:sp>
        <p:nvSpPr>
          <p:cNvPr id="12" name="Google Shape;274;p34"/>
          <p:cNvSpPr txBox="1"/>
          <p:nvPr/>
        </p:nvSpPr>
        <p:spPr>
          <a:xfrm>
            <a:off x="381000" y="152400"/>
            <a:ext cx="792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o-RO" sz="3000" b="1" dirty="0" smtClean="0">
                <a:ea typeface="Verdana" panose="020B0604030504040204" pitchFamily="34" charset="0"/>
              </a:rPr>
              <a:t>Obiective și actiuni strategice ONCR 2029</a:t>
            </a:r>
            <a:endParaRPr lang="en-US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0" y="990600"/>
          <a:ext cx="9677400" cy="5105402"/>
        </p:xfrm>
        <a:graphic>
          <a:graphicData uri="http://schemas.openxmlformats.org/drawingml/2006/table">
            <a:tbl>
              <a:tblPr/>
              <a:tblGrid>
                <a:gridCol w="1935480"/>
                <a:gridCol w="7741920"/>
              </a:tblGrid>
              <a:tr h="82765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GB" b="0" dirty="0">
                          <a:latin typeface="Verdana"/>
                        </a:rPr>
                        <a:t>OS2.1: </a:t>
                      </a:r>
                      <a:r>
                        <a:rPr lang="en-GB" b="0" dirty="0" err="1">
                          <a:latin typeface="Verdana"/>
                        </a:rPr>
                        <a:t>Dezvoltarea</a:t>
                      </a:r>
                      <a:r>
                        <a:rPr lang="en-GB" b="0" dirty="0">
                          <a:latin typeface="Verdana"/>
                        </a:rPr>
                        <a:t> </a:t>
                      </a:r>
                      <a:r>
                        <a:rPr lang="en-GB" b="0" dirty="0" err="1">
                          <a:latin typeface="Verdana"/>
                        </a:rPr>
                        <a:t>programelor</a:t>
                      </a:r>
                      <a:r>
                        <a:rPr lang="en-GB" b="0" dirty="0">
                          <a:latin typeface="Verdana"/>
                        </a:rPr>
                        <a:t> </a:t>
                      </a:r>
                      <a:r>
                        <a:rPr lang="en-GB" b="0" dirty="0" err="1">
                          <a:latin typeface="Verdana"/>
                        </a:rPr>
                        <a:t>existente</a:t>
                      </a:r>
                      <a:endParaRPr lang="en-GB" b="0" dirty="0">
                        <a:latin typeface="Verdana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b="0">
                          <a:latin typeface="Verdana"/>
                        </a:rPr>
                        <a:t>A2.1.1. Existența unui program educativ (pentru toate ramurile de vârstă), care să fie ușor de implementat, monitorizat și adaptat constant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5672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b="0">
                          <a:latin typeface="Verdana"/>
                        </a:rPr>
                        <a:t>A2.1.2. Organizarea la nivel național de acțiuni de sprijin pentru implementarea programului educativ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5672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b="0">
                          <a:latin typeface="Verdana"/>
                        </a:rPr>
                        <a:t>A2.1.3 Recunoașterea competențelor dezvoltate în Cercetășie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56726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GB" b="0" dirty="0">
                          <a:latin typeface="Verdana"/>
                        </a:rPr>
                        <a:t>OS2.2: </a:t>
                      </a:r>
                      <a:r>
                        <a:rPr lang="en-GB" b="0" dirty="0" err="1">
                          <a:latin typeface="Verdana"/>
                        </a:rPr>
                        <a:t>Crearea</a:t>
                      </a:r>
                      <a:r>
                        <a:rPr lang="en-GB" b="0" dirty="0">
                          <a:latin typeface="Verdana"/>
                        </a:rPr>
                        <a:t> de </a:t>
                      </a:r>
                      <a:r>
                        <a:rPr lang="en-GB" b="0" dirty="0" err="1">
                          <a:latin typeface="Verdana"/>
                        </a:rPr>
                        <a:t>programe</a:t>
                      </a:r>
                      <a:r>
                        <a:rPr lang="en-GB" b="0" dirty="0">
                          <a:latin typeface="Verdana"/>
                        </a:rPr>
                        <a:t> </a:t>
                      </a:r>
                      <a:r>
                        <a:rPr lang="en-GB" b="0" dirty="0" err="1">
                          <a:latin typeface="Verdana"/>
                        </a:rPr>
                        <a:t>noi</a:t>
                      </a:r>
                      <a:endParaRPr lang="en-GB" b="0" dirty="0">
                        <a:latin typeface="Verdana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b="0">
                          <a:latin typeface="Verdana"/>
                        </a:rPr>
                        <a:t>A2.2.1 Crearea unui mecanism prin care programul educativ poate fi implementat autonom de eXplo și seniori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5672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b="0">
                          <a:latin typeface="Verdana"/>
                        </a:rPr>
                        <a:t>A2.2.2 Implementarea unor proiecte naționale pe domenii de viitor 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3068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b="0">
                          <a:latin typeface="Verdana"/>
                        </a:rPr>
                        <a:t>A2.2.3 Dezvoltarea unor programe de inovare în educație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56726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vi-VN" b="0">
                          <a:latin typeface="Verdana"/>
                        </a:rPr>
                        <a:t>OS2.3: Asigurarea pregătirii adulților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b="0">
                          <a:latin typeface="Verdana"/>
                        </a:rPr>
                        <a:t>A2.3.1. Aplicarea unui sistem de formare adaptat la programul educativ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5672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b="0">
                          <a:latin typeface="Verdana"/>
                        </a:rPr>
                        <a:t>A2.3.2. Oferirea de formare suport pentru alte roluri în cercetășie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5672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t-BR" b="0" dirty="0">
                          <a:latin typeface="Verdana"/>
                        </a:rPr>
                        <a:t>A2.3.3 Îmbunătățirea și dezvoltarea instrumentelor de formare digitale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58712"/>
            <a:ext cx="344425" cy="6705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/>
          <p:nvPr/>
        </p:nvSpPr>
        <p:spPr>
          <a:xfrm>
            <a:off x="637025" y="6307575"/>
            <a:ext cx="659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b="1" dirty="0" smtClean="0">
                <a:solidFill>
                  <a:srgbClr val="141B4D"/>
                </a:solidFill>
                <a:latin typeface="Verdana"/>
                <a:ea typeface="Verdana"/>
                <a:cs typeface="Verdana"/>
                <a:sym typeface="Verdana"/>
              </a:rPr>
              <a:t>CERCETAȘII ROMÂNIEI | </a:t>
            </a:r>
            <a:r>
              <a:rPr lang="en-US" sz="1600" dirty="0" err="1" smtClean="0">
                <a:solidFill>
                  <a:srgbClr val="F6B450"/>
                </a:solidFill>
                <a:latin typeface="Verdana"/>
                <a:ea typeface="Verdana"/>
                <a:cs typeface="Verdana"/>
                <a:sym typeface="Verdana"/>
              </a:rPr>
              <a:t>Viziune</a:t>
            </a:r>
            <a:r>
              <a:rPr lang="en-US" sz="1600" dirty="0" smtClean="0">
                <a:solidFill>
                  <a:srgbClr val="F6B450"/>
                </a:solidFill>
                <a:latin typeface="Verdana"/>
                <a:ea typeface="Verdana"/>
                <a:cs typeface="Verdana"/>
                <a:sym typeface="Verdana"/>
              </a:rPr>
              <a:t> ONCR 2029</a:t>
            </a:r>
            <a:endParaRPr lang="en-US" sz="1600" dirty="0">
              <a:solidFill>
                <a:srgbClr val="F6B4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3" name="Google Shape;27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6374" y="606552"/>
            <a:ext cx="1456946" cy="1036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/>
          <p:cNvSpPr/>
          <p:nvPr/>
        </p:nvSpPr>
        <p:spPr>
          <a:xfrm>
            <a:off x="0" y="2057400"/>
            <a:ext cx="23622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/>
              <a:t>Organizație </a:t>
            </a:r>
            <a:r>
              <a:rPr lang="vi-VN" sz="2000" b="1" dirty="0" smtClean="0"/>
              <a:t>sustenabilă, adaptabilă și modernă</a:t>
            </a:r>
            <a:endParaRPr lang="ro-RO" sz="2000" b="1" dirty="0" smtClean="0"/>
          </a:p>
          <a:p>
            <a:pPr algn="ctr"/>
            <a:r>
              <a:rPr lang="ro-RO" sz="2000" b="1" dirty="0" smtClean="0"/>
              <a:t>(I)</a:t>
            </a:r>
            <a:endParaRPr lang="en-GB" sz="2000" b="1" dirty="0"/>
          </a:p>
        </p:txBody>
      </p:sp>
      <p:sp>
        <p:nvSpPr>
          <p:cNvPr id="17" name="Google Shape;274;p34"/>
          <p:cNvSpPr txBox="1"/>
          <p:nvPr/>
        </p:nvSpPr>
        <p:spPr>
          <a:xfrm>
            <a:off x="381000" y="152400"/>
            <a:ext cx="792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o-RO" sz="3000" b="1" dirty="0" smtClean="0">
                <a:ea typeface="Verdana" panose="020B0604030504040204" pitchFamily="34" charset="0"/>
              </a:rPr>
              <a:t>Obiective și actiuni strategice ONCR 2029</a:t>
            </a:r>
            <a:endParaRPr lang="en-US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38400" y="914400"/>
          <a:ext cx="9525000" cy="5181598"/>
        </p:xfrm>
        <a:graphic>
          <a:graphicData uri="http://schemas.openxmlformats.org/drawingml/2006/table">
            <a:tbl>
              <a:tblPr/>
              <a:tblGrid>
                <a:gridCol w="1905000"/>
                <a:gridCol w="7620000"/>
              </a:tblGrid>
              <a:tr h="1002062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n-GB" b="0">
                          <a:latin typeface="Verdana"/>
                        </a:rPr>
                        <a:t>OS3.1: Dezvoltarea structurii organizaționale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b="0">
                          <a:latin typeface="Verdana"/>
                        </a:rPr>
                        <a:t>A3.1.1 Dezvoltarea și aplicarea unui mecanism de monitorizare și evaluare a activității organizației și a implementării strategiei</a:t>
                      </a:r>
                      <a:br>
                        <a:rPr lang="vi-VN" b="0">
                          <a:latin typeface="Verdana"/>
                        </a:rPr>
                      </a:br>
                      <a:endParaRPr lang="vi-VN" b="0">
                        <a:latin typeface="Verdana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7622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b="0">
                          <a:latin typeface="Verdana"/>
                        </a:rPr>
                        <a:t>A3.1.2 Reorganizarea structurii organizaționale astfel încât să ofere flexibilitate, adaptabilitate și posibilitatea de creștere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7622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b="0">
                          <a:latin typeface="Verdana"/>
                        </a:rPr>
                        <a:t>A3.1.3 Întărirea capacității de a atrage resurse financiare și materiale la nivel local și național, pentru a asigura sustenabilitate financiară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826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b="0">
                          <a:latin typeface="Verdana"/>
                        </a:rPr>
                        <a:t>A3.1.4. Îmbunătățirea managementului financiar 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7622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b="0">
                          <a:latin typeface="Verdana"/>
                        </a:rPr>
                        <a:t>A3.1.5. Asigurarea existenței unei echipe executive suficient dezvoltate și dimensionate, care să sprijine creșterea organizației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826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b="0">
                          <a:latin typeface="Verdana"/>
                        </a:rPr>
                        <a:t>A3.1.6 Digitalizarea proceselor și procedurilor.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522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b="0">
                          <a:latin typeface="Verdana"/>
                        </a:rPr>
                        <a:t>A3.1.7 Identificarea și menținerea unui sediu stabil pentru organizație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5224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b="0">
                          <a:latin typeface="Verdana"/>
                        </a:rPr>
                        <a:t>OS3.2: Contexte de conectare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b="0">
                          <a:latin typeface="Verdana"/>
                        </a:rPr>
                        <a:t>A3.2.1 Crearea unor contexte de conectare și schimb de experiență între membrii organizației 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826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vi-VN" b="0" dirty="0">
                          <a:latin typeface="Verdana"/>
                        </a:rPr>
                        <a:t>A3.2.2 Încurajarea colaborării între Centrele Locale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824</Words>
  <Application>Microsoft Office PowerPoint</Application>
  <PresentationFormat>Custom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Verdana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Tromppy</cp:lastModifiedBy>
  <cp:revision>34</cp:revision>
  <dcterms:modified xsi:type="dcterms:W3CDTF">2024-04-19T09:23:12Z</dcterms:modified>
</cp:coreProperties>
</file>